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9" r:id="rId5"/>
    <p:sldId id="258" r:id="rId6"/>
    <p:sldId id="268" r:id="rId7"/>
    <p:sldId id="262" r:id="rId8"/>
    <p:sldId id="263" r:id="rId9"/>
    <p:sldId id="265" r:id="rId10"/>
    <p:sldId id="264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ndicat CGT Moyen" initials="SCM" lastIdx="0" clrIdx="0">
    <p:extLst>
      <p:ext uri="{19B8F6BF-5375-455C-9EA6-DF929625EA0E}">
        <p15:presenceInfo xmlns:p15="http://schemas.microsoft.com/office/powerpoint/2012/main" userId="S-1-5-21-2504797486-1290300503-51013366-116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Prennez-vous</a:t>
            </a:r>
            <a:r>
              <a:rPr lang="en-US" baseline="0" dirty="0"/>
              <a:t> du retard dans </a:t>
            </a:r>
            <a:r>
              <a:rPr lang="en-US" baseline="0" dirty="0" err="1"/>
              <a:t>votre</a:t>
            </a:r>
            <a:r>
              <a:rPr lang="en-US" baseline="0" dirty="0"/>
              <a:t> travail 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cat>
            <c:strRef>
              <c:f>Feuil1!$A$2:$A$5</c:f>
              <c:strCache>
                <c:ptCount val="3"/>
                <c:pt idx="0">
                  <c:v>Non</c:v>
                </c:pt>
                <c:pt idx="1">
                  <c:v>Oui</c:v>
                </c:pt>
                <c:pt idx="2">
                  <c:v>Parfois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50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836672"/>
        <c:axId val="406843888"/>
      </c:barChart>
      <c:valAx>
        <c:axId val="406843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836672"/>
        <c:crossBetween val="between"/>
      </c:valAx>
      <c:catAx>
        <c:axId val="406836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843888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Votre</a:t>
            </a:r>
            <a:r>
              <a:rPr lang="en-US" dirty="0"/>
              <a:t> travail </a:t>
            </a:r>
            <a:r>
              <a:rPr lang="en-US" dirty="0" err="1"/>
              <a:t>est-il</a:t>
            </a:r>
            <a:r>
              <a:rPr lang="en-US" baseline="0" dirty="0"/>
              <a:t> </a:t>
            </a:r>
            <a:r>
              <a:rPr lang="en-US" baseline="0" dirty="0" err="1"/>
              <a:t>reconnu</a:t>
            </a:r>
            <a:r>
              <a:rPr lang="en-US" baseline="0" dirty="0"/>
              <a:t> et </a:t>
            </a:r>
            <a:r>
              <a:rPr lang="en-US" baseline="0" dirty="0" err="1"/>
              <a:t>apprécié</a:t>
            </a:r>
            <a:r>
              <a:rPr lang="en-US" baseline="0" dirty="0"/>
              <a:t> par </a:t>
            </a:r>
            <a:r>
              <a:rPr lang="en-US" baseline="0" dirty="0" err="1"/>
              <a:t>votre</a:t>
            </a:r>
            <a:r>
              <a:rPr lang="en-US" baseline="0" dirty="0"/>
              <a:t> cadre 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81C-4363-A758-328431BB3117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81C-4363-A758-328431BB3117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81C-4363-A758-328431BB311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tint val="5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81C-4363-A758-328431BB311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tint val="8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81C-4363-A758-328431BB311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shade val="8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81C-4363-A758-328431BB311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shade val="5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81C-4363-A758-328431BB3117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3"/>
                <c:pt idx="0">
                  <c:v>Non</c:v>
                </c:pt>
                <c:pt idx="1">
                  <c:v>Oui</c:v>
                </c:pt>
                <c:pt idx="2">
                  <c:v>Je ne sais pas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32</c:v>
                </c:pt>
                <c:pt idx="1">
                  <c:v>20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Le travail </a:t>
            </a:r>
            <a:r>
              <a:rPr lang="en-US" dirty="0" err="1"/>
              <a:t>est-il</a:t>
            </a:r>
            <a:r>
              <a:rPr lang="en-US" dirty="0"/>
              <a:t> </a:t>
            </a:r>
            <a:r>
              <a:rPr lang="en-US" dirty="0" err="1"/>
              <a:t>réparti</a:t>
            </a:r>
            <a:r>
              <a:rPr lang="en-US" dirty="0"/>
              <a:t> </a:t>
            </a:r>
            <a:r>
              <a:rPr lang="en-US" dirty="0" err="1"/>
              <a:t>équitablement</a:t>
            </a:r>
            <a:r>
              <a:rPr lang="en-US" dirty="0"/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114718733941203"/>
          <c:y val="1.8883512772980813E-2"/>
          <c:w val="0.87789321373159046"/>
          <c:h val="0.765975402717442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Réponses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3"/>
                <c:pt idx="0">
                  <c:v>Non</c:v>
                </c:pt>
                <c:pt idx="1">
                  <c:v>Oui</c:v>
                </c:pt>
                <c:pt idx="2">
                  <c:v>Pas de réponse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29</c:v>
                </c:pt>
                <c:pt idx="1">
                  <c:v>18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836672"/>
        <c:axId val="406843888"/>
      </c:barChart>
      <c:catAx>
        <c:axId val="406836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6843888"/>
        <c:auto val="1"/>
        <c:lblAlgn val="ctr"/>
        <c:lblOffset val="100"/>
        <c:noMultiLvlLbl val="0"/>
      </c:catAx>
      <c:valAx>
        <c:axId val="40684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836672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Au travail,</a:t>
            </a:r>
            <a:r>
              <a:rPr lang="en-US" baseline="0" dirty="0"/>
              <a:t> </a:t>
            </a:r>
            <a:r>
              <a:rPr lang="en-US" baseline="0" dirty="0" err="1"/>
              <a:t>êtes-vous</a:t>
            </a:r>
            <a:r>
              <a:rPr lang="en-US" baseline="0" dirty="0"/>
              <a:t> </a:t>
            </a:r>
            <a:r>
              <a:rPr lang="en-US" baseline="0" dirty="0" err="1"/>
              <a:t>soumise</a:t>
            </a:r>
            <a:r>
              <a:rPr lang="en-US" baseline="0" dirty="0"/>
              <a:t> à des </a:t>
            </a:r>
            <a:r>
              <a:rPr lang="en-US" baseline="0" dirty="0" err="1"/>
              <a:t>demandes</a:t>
            </a:r>
            <a:r>
              <a:rPr lang="en-US" baseline="0" dirty="0"/>
              <a:t> </a:t>
            </a:r>
            <a:r>
              <a:rPr lang="en-US" baseline="0" dirty="0" err="1"/>
              <a:t>contradictoires</a:t>
            </a:r>
            <a:r>
              <a:rPr lang="en-US" baseline="0" dirty="0"/>
              <a:t> 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114718733941203"/>
          <c:y val="1.8883512772980813E-2"/>
          <c:w val="0.87789321373159046"/>
          <c:h val="0.765975402717442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Réponses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3"/>
                <c:pt idx="0">
                  <c:v>Non</c:v>
                </c:pt>
                <c:pt idx="1">
                  <c:v>Oui</c:v>
                </c:pt>
                <c:pt idx="2">
                  <c:v>Pas de réponse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19</c:v>
                </c:pt>
                <c:pt idx="1">
                  <c:v>25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836672"/>
        <c:axId val="406843888"/>
      </c:barChart>
      <c:catAx>
        <c:axId val="406836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6843888"/>
        <c:auto val="1"/>
        <c:lblAlgn val="ctr"/>
        <c:lblOffset val="100"/>
        <c:noMultiLvlLbl val="0"/>
      </c:catAx>
      <c:valAx>
        <c:axId val="40684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6836672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Êtes-vous</a:t>
            </a:r>
            <a:r>
              <a:rPr lang="en-US" baseline="0" dirty="0"/>
              <a:t> </a:t>
            </a:r>
            <a:r>
              <a:rPr lang="en-US" baseline="0" dirty="0" err="1"/>
              <a:t>stressé</a:t>
            </a:r>
            <a:r>
              <a:rPr lang="en-US" baseline="0" dirty="0"/>
              <a:t> </a:t>
            </a:r>
            <a:r>
              <a:rPr lang="en-US" baseline="0" dirty="0" err="1"/>
              <a:t>quand</a:t>
            </a:r>
            <a:r>
              <a:rPr lang="en-US" baseline="0" dirty="0"/>
              <a:t> on </a:t>
            </a:r>
            <a:r>
              <a:rPr lang="en-US" baseline="0" dirty="0" err="1"/>
              <a:t>vous</a:t>
            </a:r>
            <a:r>
              <a:rPr lang="en-US" baseline="0" dirty="0"/>
              <a:t> </a:t>
            </a:r>
            <a:r>
              <a:rPr lang="en-US" baseline="0" dirty="0" err="1"/>
              <a:t>demande</a:t>
            </a:r>
            <a:r>
              <a:rPr lang="en-US" baseline="0" dirty="0"/>
              <a:t> de faire </a:t>
            </a:r>
            <a:r>
              <a:rPr lang="en-US" baseline="0" dirty="0" err="1"/>
              <a:t>ce</a:t>
            </a:r>
            <a:r>
              <a:rPr lang="en-US" baseline="0" dirty="0"/>
              <a:t> “mode </a:t>
            </a:r>
            <a:r>
              <a:rPr lang="en-US" baseline="0" dirty="0" err="1"/>
              <a:t>adapté</a:t>
            </a:r>
            <a:r>
              <a:rPr lang="en-US" baseline="0" dirty="0"/>
              <a:t>”?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114718733941203"/>
          <c:y val="1.8883512772980813E-2"/>
          <c:w val="0.87789321373159046"/>
          <c:h val="0.765975402717442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Réponses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2"/>
                <c:pt idx="0">
                  <c:v>Non</c:v>
                </c:pt>
                <c:pt idx="1">
                  <c:v>Oui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19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836672"/>
        <c:axId val="406843888"/>
      </c:barChart>
      <c:catAx>
        <c:axId val="406836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6843888"/>
        <c:auto val="1"/>
        <c:lblAlgn val="ctr"/>
        <c:lblOffset val="100"/>
        <c:noMultiLvlLbl val="0"/>
      </c:catAx>
      <c:valAx>
        <c:axId val="40684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6836672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/>
              <a:t>A quelle </a:t>
            </a:r>
            <a:r>
              <a:rPr lang="en-US" baseline="0" dirty="0" err="1"/>
              <a:t>frequence</a:t>
            </a:r>
            <a:r>
              <a:rPr lang="en-US" baseline="0" dirty="0"/>
              <a:t> </a:t>
            </a:r>
            <a:r>
              <a:rPr lang="en-US" baseline="0" dirty="0" err="1"/>
              <a:t>recevez-vous</a:t>
            </a:r>
            <a:r>
              <a:rPr lang="en-US" baseline="0" dirty="0"/>
              <a:t> de </a:t>
            </a:r>
            <a:r>
              <a:rPr lang="en-US" baseline="0" dirty="0" err="1"/>
              <a:t>l’aide</a:t>
            </a:r>
            <a:r>
              <a:rPr lang="en-US" baseline="0" dirty="0"/>
              <a:t> et du </a:t>
            </a:r>
            <a:r>
              <a:rPr lang="en-US" baseline="0" dirty="0" err="1"/>
              <a:t>soutien</a:t>
            </a:r>
            <a:r>
              <a:rPr lang="en-US" baseline="0" dirty="0"/>
              <a:t> de </a:t>
            </a:r>
            <a:r>
              <a:rPr lang="en-US" baseline="0" dirty="0" err="1"/>
              <a:t>vos</a:t>
            </a:r>
            <a:r>
              <a:rPr lang="en-US" baseline="0" dirty="0"/>
              <a:t> </a:t>
            </a:r>
            <a:r>
              <a:rPr lang="en-US" baseline="0" dirty="0" err="1"/>
              <a:t>collègues</a:t>
            </a:r>
            <a:r>
              <a:rPr lang="en-US" baseline="0" dirty="0"/>
              <a:t>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114718733941203"/>
          <c:y val="0.13778665251952446"/>
          <c:w val="0.87789321373159046"/>
          <c:h val="0.71560351118657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Réponses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1C-4363-A758-328431BB31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Toujours, souvent, régulièrement</c:v>
                </c:pt>
                <c:pt idx="1">
                  <c:v>Cela dépend</c:v>
                </c:pt>
                <c:pt idx="2">
                  <c:v>Non répondu</c:v>
                </c:pt>
                <c:pt idx="3">
                  <c:v>Jamais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20</c:v>
                </c:pt>
                <c:pt idx="1">
                  <c:v>23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C-4363-A758-328431BB3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836672"/>
        <c:axId val="406843888"/>
      </c:barChart>
      <c:catAx>
        <c:axId val="406836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6843888"/>
        <c:auto val="1"/>
        <c:lblAlgn val="ctr"/>
        <c:lblOffset val="100"/>
        <c:noMultiLvlLbl val="0"/>
      </c:catAx>
      <c:valAx>
        <c:axId val="4068438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6836672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Feuil1!$A$2:$A$5</cx:f>
        <cx:lvl ptCount="4">
          <cx:pt idx="0">Non</cx:pt>
          <cx:pt idx="1">Jamais essayé</cx:pt>
          <cx:pt idx="2"/>
          <cx:pt idx="3"/>
        </cx:lvl>
      </cx:strDim>
      <cx:numDim type="size">
        <cx:f>Feuil1!$B$2:$B$5</cx:f>
        <cx:lvl ptCount="4" formatCode="Standard">
          <cx:pt idx="0">52</cx:pt>
          <cx:pt idx="1">1</cx:pt>
        </cx:lvl>
      </cx:numDim>
    </cx:data>
  </cx:chartData>
  <cx:chart>
    <cx:title pos="t" align="ctr" overlay="0">
      <cx:tx>
        <cx:rich>
          <a:bodyPr rot="0" spcFirstLastPara="1" vertOverflow="ellipsis" vert="horz" wrap="square" lIns="38100" tIns="19050" rIns="38100" bIns="19050" anchor="ctr" anchorCtr="1" compatLnSpc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fr-FR" sz="1800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« Etes-vous pour le mode adapté? » : 52 agents ont répondu « non » et 1 agent a répondu ne jamais l’avoir fait,</a:t>
            </a:r>
            <a:endParaRPr lang="en-US" dirty="0"/>
          </a:p>
        </cx:rich>
      </cx:tx>
    </cx:title>
    <cx:plotArea>
      <cx:plotAreaRegion>
        <cx:series layoutId="sunburst" uniqueId="{B2B5BDCF-206A-474F-B341-C5EE94F1F885}">
          <cx:tx>
            <cx:txData>
              <cx:f>Feuil1!$B$1</cx:f>
              <cx:v>Ventes</cx:v>
            </cx:txData>
          </cx:tx>
          <cx:dataId val="0"/>
        </cx:series>
      </cx:plotAreaRegion>
    </cx:plotArea>
    <cx:legend pos="t" align="ctr" overlay="0"/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Feuil1!$A$2:$A$5</cx:f>
        <cx:lvl ptCount="3">
          <cx:pt idx="0">Non</cx:pt>
          <cx:pt idx="1">Oui</cx:pt>
          <cx:pt idx="2">Pas de réponse</cx:pt>
        </cx:lvl>
      </cx:strDim>
      <cx:numDim type="val">
        <cx:f>Feuil1!$B$2:$B$5</cx:f>
        <cx:lvl ptCount="4" formatCode="General">
          <cx:pt idx="0">5</cx:pt>
          <cx:pt idx="1">43</cx:pt>
          <cx:pt idx="2">4</cx:pt>
        </cx:lvl>
      </cx:numDim>
    </cx:data>
  </cx:chartData>
  <cx:chart>
    <cx:title pos="t" align="ctr" overlay="0">
      <cx:tx>
        <cx:rich>
          <a:bodyPr rot="0" spcFirstLastPara="1" vertOverflow="ellipsis" vert="horz" wrap="square" lIns="38100" tIns="19050" rIns="38100" bIns="19050" anchor="ctr" anchorCtr="1" compatLnSpc="0"/>
          <a:lstStyle/>
          <a:p>
            <a:pPr algn="ctr" rtl="0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DEVEZ-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vous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 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parfois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 faire des choses qui 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auraient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 du 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être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 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faites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 </a:t>
            </a:r>
            <a:r>
              <a:rPr kumimoji="0" lang="en-US" sz="2128" b="1" i="0" u="none" strike="noStrike" kern="1200" cap="all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autrement</a:t>
            </a:r>
            <a:r>
              <a:rPr kumimoji="0" lang="en-US" sz="2128" b="1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Book" panose="020B0503020102020204"/>
              </a:rPr>
              <a:t>?</a:t>
            </a:r>
            <a:endParaRPr lang="en-US" dirty="0"/>
          </a:p>
        </cx:rich>
      </cx:tx>
    </cx:title>
    <cx:plotArea>
      <cx:plotAreaRegion>
        <cx:series layoutId="funnel" uniqueId="{2A5CA0AB-C943-4B2D-8B98-FB1BAA250A5E}">
          <cx:tx>
            <cx:txData>
              <cx:f>Feuil1!$B$1</cx:f>
              <cx:v>Réponses</cx:v>
            </cx:txData>
          </cx:tx>
          <cx:dataId val="0"/>
        </cx:series>
      </cx:plotAreaRegion>
      <cx:axis id="1">
        <cx:cat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77637F-3237-4E69-B893-C64A3BDC2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5400" dirty="0"/>
              <a:t>Questionnaire concernant le mode adapté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5431E1-409C-4109-AD89-4419424E5D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Réalisé en Mars-Avril 2024 par CGT HMV</a:t>
            </a:r>
          </a:p>
        </p:txBody>
      </p:sp>
    </p:spTree>
    <p:extLst>
      <p:ext uri="{BB962C8B-B14F-4D97-AF65-F5344CB8AC3E}">
        <p14:creationId xmlns:p14="http://schemas.microsoft.com/office/powerpoint/2010/main" val="1531980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C0992-0DBC-4392-ADE1-C31C8407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526280"/>
          </a:xfrm>
        </p:spPr>
        <p:txBody>
          <a:bodyPr>
            <a:normAutofit/>
          </a:bodyPr>
          <a:lstStyle/>
          <a:p>
            <a:r>
              <a:rPr lang="fr-FR" sz="3600" dirty="0"/>
              <a:t>Les agents exerçant sur le site de Moyenmoutier ont alerté la CGT sur les conditions de travail basées sur le mode adapté/dégradé.</a:t>
            </a:r>
            <a:br>
              <a:rPr lang="fr-FR" sz="3600" dirty="0"/>
            </a:br>
            <a:br>
              <a:rPr lang="fr-FR" sz="3600" dirty="0"/>
            </a:br>
            <a:r>
              <a:rPr lang="fr-FR" sz="3600" dirty="0"/>
              <a:t>La CGT HMV a décidé de mettre en place un questionnaire à l’intention d’</a:t>
            </a:r>
            <a:r>
              <a:rPr lang="fr-FR" sz="3600" dirty="0" err="1"/>
              <a:t>Aide-soignantes</a:t>
            </a:r>
            <a:r>
              <a:rPr lang="fr-FR" sz="3600" dirty="0"/>
              <a:t> (AS) et Agents de Service Hospitalier (ASH) de ce site.</a:t>
            </a:r>
          </a:p>
        </p:txBody>
      </p:sp>
    </p:spTree>
    <p:extLst>
      <p:ext uri="{BB962C8B-B14F-4D97-AF65-F5344CB8AC3E}">
        <p14:creationId xmlns:p14="http://schemas.microsoft.com/office/powerpoint/2010/main" val="86314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65936-1E7B-496E-8625-C4337017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737911"/>
          </a:xfrm>
        </p:spPr>
        <p:txBody>
          <a:bodyPr>
            <a:normAutofit/>
          </a:bodyPr>
          <a:lstStyle/>
          <a:p>
            <a:r>
              <a:rPr lang="fr-FR" sz="3200" dirty="0"/>
              <a:t>Au total, 53 agents ont répondu à nos questions sur le mode adapté, </a:t>
            </a:r>
            <a:br>
              <a:rPr lang="fr-FR" sz="3200" dirty="0"/>
            </a:br>
            <a:endParaRPr lang="fr-FR" sz="3200" dirty="0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7" name="Graphique 6">
                <a:extLst>
                  <a:ext uri="{FF2B5EF4-FFF2-40B4-BE49-F238E27FC236}">
                    <a16:creationId xmlns:a16="http://schemas.microsoft.com/office/drawing/2014/main" id="{18920996-DCF2-4FB5-BC8C-E7A8736F3C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217949271"/>
                  </p:ext>
                </p:extLst>
              </p:nvPr>
            </p:nvGraphicFramePr>
            <p:xfrm>
              <a:off x="1696599" y="2203373"/>
              <a:ext cx="9694842" cy="456318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Graphique 6">
                <a:extLst>
                  <a:ext uri="{FF2B5EF4-FFF2-40B4-BE49-F238E27FC236}">
                    <a16:creationId xmlns:a16="http://schemas.microsoft.com/office/drawing/2014/main" id="{18920996-DCF2-4FB5-BC8C-E7A8736F3C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6599" y="2203373"/>
                <a:ext cx="9694842" cy="456318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688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356315"/>
              </p:ext>
            </p:extLst>
          </p:nvPr>
        </p:nvGraphicFramePr>
        <p:xfrm>
          <a:off x="1696599" y="623455"/>
          <a:ext cx="9694842" cy="6143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6610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65936-1E7B-496E-8625-C4337017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508760"/>
          </a:xfrm>
        </p:spPr>
        <p:txBody>
          <a:bodyPr>
            <a:normAutofit/>
          </a:bodyPr>
          <a:lstStyle/>
          <a:p>
            <a:r>
              <a:rPr lang="fr-FR" dirty="0"/>
              <a:t>Au total, 53 agents ont répondu à nos questions sur le mode adapté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48 disent travailler à une cadence élevée, 52 indiquent que leur travail nécessite de se souvenir et avoir l’œil sur beaucoup de chose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45 agents disent ne pas avoir un temps suffisant pour accomplir leurs tâches, 1 agent a ajouté qu’il est parfois possible de manquer de temps (résidents en chambre particulière, chambres souillées, etc…)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894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0652366"/>
              </p:ext>
            </p:extLst>
          </p:nvPr>
        </p:nvGraphicFramePr>
        <p:xfrm>
          <a:off x="1696599" y="678873"/>
          <a:ext cx="9694842" cy="608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059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165970"/>
              </p:ext>
            </p:extLst>
          </p:nvPr>
        </p:nvGraphicFramePr>
        <p:xfrm>
          <a:off x="1696599" y="928255"/>
          <a:ext cx="9694842" cy="5838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212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292552"/>
              </p:ext>
            </p:extLst>
          </p:nvPr>
        </p:nvGraphicFramePr>
        <p:xfrm>
          <a:off x="1696599" y="886691"/>
          <a:ext cx="9694842" cy="5879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989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6896"/>
            <a:ext cx="9601200" cy="4169664"/>
          </a:xfrm>
        </p:spPr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mc:AlternateContent xmlns:mc="http://schemas.openxmlformats.org/markup-compatibility/2006">
        <mc:Choice xmlns:cx2="http://schemas.microsoft.com/office/drawing/2015/10/21/chartex" Requires="cx2">
          <p:graphicFrame>
            <p:nvGraphicFramePr>
              <p:cNvPr id="7" name="Graphique 6">
                <a:extLst>
                  <a:ext uri="{FF2B5EF4-FFF2-40B4-BE49-F238E27FC236}">
                    <a16:creationId xmlns:a16="http://schemas.microsoft.com/office/drawing/2014/main" id="{18920996-DCF2-4FB5-BC8C-E7A8736F3C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8114988"/>
                  </p:ext>
                </p:extLst>
              </p:nvPr>
            </p:nvGraphicFramePr>
            <p:xfrm>
              <a:off x="1696599" y="845127"/>
              <a:ext cx="9694842" cy="51811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7" name="Graphique 6">
                <a:extLst>
                  <a:ext uri="{FF2B5EF4-FFF2-40B4-BE49-F238E27FC236}">
                    <a16:creationId xmlns:a16="http://schemas.microsoft.com/office/drawing/2014/main" id="{18920996-DCF2-4FB5-BC8C-E7A8736F3C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6599" y="845127"/>
                <a:ext cx="9694842" cy="51811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799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725273"/>
              </p:ext>
            </p:extLst>
          </p:nvPr>
        </p:nvGraphicFramePr>
        <p:xfrm>
          <a:off x="1696599" y="831274"/>
          <a:ext cx="9716876" cy="4544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B596001-F4F4-45F8-ACA0-B5ACEF2E62E3}"/>
              </a:ext>
            </a:extLst>
          </p:cNvPr>
          <p:cNvSpPr txBox="1"/>
          <p:nvPr/>
        </p:nvSpPr>
        <p:spPr>
          <a:xfrm>
            <a:off x="1371600" y="5376232"/>
            <a:ext cx="8963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Certains ont ajouté :« je ne fais pas tout ce qui est demandé », 2x « je fais ce que je peux », </a:t>
            </a:r>
          </a:p>
          <a:p>
            <a:r>
              <a:rPr lang="fr-FR" dirty="0"/>
              <a:t>« douleurs dorsales, fatigue », « oui, pressée par le temps »</a:t>
            </a:r>
          </a:p>
        </p:txBody>
      </p:sp>
    </p:spTree>
    <p:extLst>
      <p:ext uri="{BB962C8B-B14F-4D97-AF65-F5344CB8AC3E}">
        <p14:creationId xmlns:p14="http://schemas.microsoft.com/office/powerpoint/2010/main" val="2815199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65936-1E7B-496E-8625-C4337017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9A7C19-9B49-4E88-A427-768172809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 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18920996-DCF2-4FB5-BC8C-E7A8736F3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9433426"/>
              </p:ext>
            </p:extLst>
          </p:nvPr>
        </p:nvGraphicFramePr>
        <p:xfrm>
          <a:off x="1696599" y="512618"/>
          <a:ext cx="9716876" cy="5354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869B762-CE04-4C50-80EB-A9649508A649}"/>
              </a:ext>
            </a:extLst>
          </p:cNvPr>
          <p:cNvSpPr txBox="1"/>
          <p:nvPr/>
        </p:nvSpPr>
        <p:spPr>
          <a:xfrm>
            <a:off x="1108363" y="5987534"/>
            <a:ext cx="10848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« Dépend de l’entraide et du bon vouloir de chacun », « nos collègues viennent nous aider du mieux possible »,</a:t>
            </a:r>
          </a:p>
          <a:p>
            <a:r>
              <a:rPr lang="fr-FR" dirty="0"/>
              <a:t>« cela dépend des services », « cela dépend de la gestion du planning » </a:t>
            </a:r>
          </a:p>
          <a:p>
            <a:r>
              <a:rPr lang="fr-FR" dirty="0"/>
              <a:t>« quand le personnel est disponible (effectif correct) »</a:t>
            </a:r>
          </a:p>
        </p:txBody>
      </p:sp>
    </p:spTree>
    <p:extLst>
      <p:ext uri="{BB962C8B-B14F-4D97-AF65-F5344CB8AC3E}">
        <p14:creationId xmlns:p14="http://schemas.microsoft.com/office/powerpoint/2010/main" val="13742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60B5D-1FA5-4A60-A9E5-8DA5F26A0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de votre attention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F614AA-4E9B-489D-9BE1-02729D2C4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CGT HMV – Avril 2024</a:t>
            </a:r>
          </a:p>
          <a:p>
            <a:r>
              <a:rPr lang="fr-FR" dirty="0"/>
              <a:t>Enquête sur le mode adapté</a:t>
            </a:r>
          </a:p>
        </p:txBody>
      </p:sp>
    </p:spTree>
    <p:extLst>
      <p:ext uri="{BB962C8B-B14F-4D97-AF65-F5344CB8AC3E}">
        <p14:creationId xmlns:p14="http://schemas.microsoft.com/office/powerpoint/2010/main" val="2849536481"/>
      </p:ext>
    </p:extLst>
  </p:cSld>
  <p:clrMapOvr>
    <a:masterClrMapping/>
  </p:clrMapOvr>
</p:sld>
</file>

<file path=ppt/theme/theme1.xml><?xml version="1.0" encoding="utf-8"?>
<a:theme xmlns:a="http://schemas.openxmlformats.org/drawingml/2006/main" name="Rognage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159</TotalTime>
  <Words>389</Words>
  <Application>Microsoft Office PowerPoint</Application>
  <PresentationFormat>Grand écran</PresentationFormat>
  <Paragraphs>35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Franklin Gothic Book</vt:lpstr>
      <vt:lpstr>Rognage</vt:lpstr>
      <vt:lpstr>Questionnaire concernant le mode adapté</vt:lpstr>
      <vt:lpstr>Les agents exerçant sur le site de Moyenmoutier ont alerté la CGT sur les conditions de travail basées sur le mode adapté/dégradé.  La CGT HMV a décidé de mettre en place un questionnaire à l’intention d’Aide-soignantes (AS) et Agents de Service Hospitalier (ASH) de ce site.</vt:lpstr>
      <vt:lpstr>Au total, 53 agents ont répondu à nos questions sur le mode adapté,  </vt:lpstr>
      <vt:lpstr>Présentation PowerPoint</vt:lpstr>
      <vt:lpstr>Au total, 53 agents ont répondu à nos questions sur le mode adapté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Questionnaire concernant le mode adapté</dc:title>
  <dc:creator>Syndicat CGT Moyen</dc:creator>
  <cp:lastModifiedBy>Syndicat CGT Moyen</cp:lastModifiedBy>
  <cp:revision>16</cp:revision>
  <dcterms:created xsi:type="dcterms:W3CDTF">2024-04-09T06:45:14Z</dcterms:created>
  <dcterms:modified xsi:type="dcterms:W3CDTF">2024-04-09T09:24:18Z</dcterms:modified>
</cp:coreProperties>
</file>